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7" r:id="rId7"/>
    <p:sldId id="258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A2C46-51F9-424C-9B5A-60C0A4E81F23}" v="6" dt="2025-02-28T10:53:11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ri van Helvoirt" userId="bc4646e4-dc0d-42a5-8876-34bc390db7e9" providerId="ADAL" clId="{2A1A2C46-51F9-424C-9B5A-60C0A4E81F23}"/>
    <pc:docChg chg="undo custSel addSld delSld modSld sldOrd">
      <pc:chgData name="Yoeri van Helvoirt" userId="bc4646e4-dc0d-42a5-8876-34bc390db7e9" providerId="ADAL" clId="{2A1A2C46-51F9-424C-9B5A-60C0A4E81F23}" dt="2025-02-28T10:53:19.607" v="138"/>
      <pc:docMkLst>
        <pc:docMk/>
      </pc:docMkLst>
      <pc:sldChg chg="modSp mod">
        <pc:chgData name="Yoeri van Helvoirt" userId="bc4646e4-dc0d-42a5-8876-34bc390db7e9" providerId="ADAL" clId="{2A1A2C46-51F9-424C-9B5A-60C0A4E81F23}" dt="2025-02-28T10:38:52.979" v="99" actId="207"/>
        <pc:sldMkLst>
          <pc:docMk/>
          <pc:sldMk cId="3677600011" sldId="257"/>
        </pc:sldMkLst>
        <pc:graphicFrameChg chg="modGraphic">
          <ac:chgData name="Yoeri van Helvoirt" userId="bc4646e4-dc0d-42a5-8876-34bc390db7e9" providerId="ADAL" clId="{2A1A2C46-51F9-424C-9B5A-60C0A4E81F23}" dt="2025-02-28T10:38:52.979" v="99" actId="207"/>
          <ac:graphicFrameMkLst>
            <pc:docMk/>
            <pc:sldMk cId="3677600011" sldId="257"/>
            <ac:graphicFrameMk id="4" creationId="{BD032C2C-7A23-5535-4D52-3C3767526CB1}"/>
          </ac:graphicFrameMkLst>
        </pc:graphicFrameChg>
      </pc:sldChg>
      <pc:sldChg chg="addSp delSp modSp mod">
        <pc:chgData name="Yoeri van Helvoirt" userId="bc4646e4-dc0d-42a5-8876-34bc390db7e9" providerId="ADAL" clId="{2A1A2C46-51F9-424C-9B5A-60C0A4E81F23}" dt="2025-02-28T10:53:19.607" v="138"/>
        <pc:sldMkLst>
          <pc:docMk/>
          <pc:sldMk cId="3246401303" sldId="258"/>
        </pc:sldMkLst>
        <pc:spChg chg="mod">
          <ac:chgData name="Yoeri van Helvoirt" userId="bc4646e4-dc0d-42a5-8876-34bc390db7e9" providerId="ADAL" clId="{2A1A2C46-51F9-424C-9B5A-60C0A4E81F23}" dt="2025-02-28T10:52:43.301" v="126" actId="20577"/>
          <ac:spMkLst>
            <pc:docMk/>
            <pc:sldMk cId="3246401303" sldId="258"/>
            <ac:spMk id="2" creationId="{8A106432-C291-AFD0-24D3-833F9B395E21}"/>
          </ac:spMkLst>
        </pc:spChg>
        <pc:spChg chg="mod">
          <ac:chgData name="Yoeri van Helvoirt" userId="bc4646e4-dc0d-42a5-8876-34bc390db7e9" providerId="ADAL" clId="{2A1A2C46-51F9-424C-9B5A-60C0A4E81F23}" dt="2025-02-28T10:53:19.607" v="138"/>
          <ac:spMkLst>
            <pc:docMk/>
            <pc:sldMk cId="3246401303" sldId="258"/>
            <ac:spMk id="3" creationId="{E93C71D9-8888-DC02-98D6-9AFD176FF540}"/>
          </ac:spMkLst>
        </pc:spChg>
        <pc:spChg chg="mod">
          <ac:chgData name="Yoeri van Helvoirt" userId="bc4646e4-dc0d-42a5-8876-34bc390db7e9" providerId="ADAL" clId="{2A1A2C46-51F9-424C-9B5A-60C0A4E81F23}" dt="2025-02-28T10:52:55.137" v="129" actId="20577"/>
          <ac:spMkLst>
            <pc:docMk/>
            <pc:sldMk cId="3246401303" sldId="258"/>
            <ac:spMk id="11" creationId="{07136554-E3D7-B27B-BB93-CC4C034D311F}"/>
          </ac:spMkLst>
        </pc:spChg>
        <pc:grpChg chg="del">
          <ac:chgData name="Yoeri van Helvoirt" userId="bc4646e4-dc0d-42a5-8876-34bc390db7e9" providerId="ADAL" clId="{2A1A2C46-51F9-424C-9B5A-60C0A4E81F23}" dt="2025-02-28T10:52:59.965" v="130" actId="478"/>
          <ac:grpSpMkLst>
            <pc:docMk/>
            <pc:sldMk cId="3246401303" sldId="258"/>
            <ac:grpSpMk id="4" creationId="{C95D8617-A39D-986C-BC4B-4FB908C35D97}"/>
          </ac:grpSpMkLst>
        </pc:grpChg>
        <pc:picChg chg="add mod">
          <ac:chgData name="Yoeri van Helvoirt" userId="bc4646e4-dc0d-42a5-8876-34bc390db7e9" providerId="ADAL" clId="{2A1A2C46-51F9-424C-9B5A-60C0A4E81F23}" dt="2025-02-28T10:52:49.192" v="128" actId="1076"/>
          <ac:picMkLst>
            <pc:docMk/>
            <pc:sldMk cId="3246401303" sldId="258"/>
            <ac:picMk id="17" creationId="{60AEE915-BDED-FB07-F579-045813997C77}"/>
          </ac:picMkLst>
        </pc:picChg>
        <pc:picChg chg="add mod">
          <ac:chgData name="Yoeri van Helvoirt" userId="bc4646e4-dc0d-42a5-8876-34bc390db7e9" providerId="ADAL" clId="{2A1A2C46-51F9-424C-9B5A-60C0A4E81F23}" dt="2025-02-28T10:53:12.681" v="133" actId="1076"/>
          <ac:picMkLst>
            <pc:docMk/>
            <pc:sldMk cId="3246401303" sldId="258"/>
            <ac:picMk id="18" creationId="{BA02858C-035E-26BE-52F0-66BB6877EF77}"/>
          </ac:picMkLst>
        </pc:picChg>
        <pc:picChg chg="del">
          <ac:chgData name="Yoeri van Helvoirt" userId="bc4646e4-dc0d-42a5-8876-34bc390db7e9" providerId="ADAL" clId="{2A1A2C46-51F9-424C-9B5A-60C0A4E81F23}" dt="2025-02-28T10:52:37.107" v="103" actId="478"/>
          <ac:picMkLst>
            <pc:docMk/>
            <pc:sldMk cId="3246401303" sldId="258"/>
            <ac:picMk id="2050" creationId="{504C6687-B306-63A2-0114-50F4FEE49DB4}"/>
          </ac:picMkLst>
        </pc:picChg>
      </pc:sldChg>
      <pc:sldChg chg="addSp delSp modSp add mod ord setBg delDesignElem">
        <pc:chgData name="Yoeri van Helvoirt" userId="bc4646e4-dc0d-42a5-8876-34bc390db7e9" providerId="ADAL" clId="{2A1A2C46-51F9-424C-9B5A-60C0A4E81F23}" dt="2025-02-28T10:36:07.290" v="6" actId="1076"/>
        <pc:sldMkLst>
          <pc:docMk/>
          <pc:sldMk cId="3411670384" sldId="267"/>
        </pc:sldMkLst>
        <pc:spChg chg="add mod">
          <ac:chgData name="Yoeri van Helvoirt" userId="bc4646e4-dc0d-42a5-8876-34bc390db7e9" providerId="ADAL" clId="{2A1A2C46-51F9-424C-9B5A-60C0A4E81F23}" dt="2025-02-28T10:35:57.751" v="4" actId="478"/>
          <ac:spMkLst>
            <pc:docMk/>
            <pc:sldMk cId="3411670384" sldId="267"/>
            <ac:spMk id="6" creationId="{75C41956-BA35-584C-7DF2-59A19CD873E4}"/>
          </ac:spMkLst>
        </pc:spChg>
        <pc:spChg chg="del">
          <ac:chgData name="Yoeri van Helvoirt" userId="bc4646e4-dc0d-42a5-8876-34bc390db7e9" providerId="ADAL" clId="{2A1A2C46-51F9-424C-9B5A-60C0A4E81F23}" dt="2025-02-28T10:35:45.516" v="1"/>
          <ac:spMkLst>
            <pc:docMk/>
            <pc:sldMk cId="3411670384" sldId="267"/>
            <ac:spMk id="9" creationId="{D9A4093F-BCE5-F161-BA01-5A63DC8FE953}"/>
          </ac:spMkLst>
        </pc:spChg>
        <pc:spChg chg="del">
          <ac:chgData name="Yoeri van Helvoirt" userId="bc4646e4-dc0d-42a5-8876-34bc390db7e9" providerId="ADAL" clId="{2A1A2C46-51F9-424C-9B5A-60C0A4E81F23}" dt="2025-02-28T10:35:45.516" v="1"/>
          <ac:spMkLst>
            <pc:docMk/>
            <pc:sldMk cId="3411670384" sldId="267"/>
            <ac:spMk id="11" creationId="{29FDBBB9-41FC-BCBD-8E17-77D054CF4578}"/>
          </ac:spMkLst>
        </pc:spChg>
        <pc:graphicFrameChg chg="del">
          <ac:chgData name="Yoeri van Helvoirt" userId="bc4646e4-dc0d-42a5-8876-34bc390db7e9" providerId="ADAL" clId="{2A1A2C46-51F9-424C-9B5A-60C0A4E81F23}" dt="2025-02-28T10:35:57.751" v="4" actId="478"/>
          <ac:graphicFrameMkLst>
            <pc:docMk/>
            <pc:sldMk cId="3411670384" sldId="267"/>
            <ac:graphicFrameMk id="4" creationId="{2B80816B-2D6C-0406-BF3C-A0890A756FA0}"/>
          </ac:graphicFrameMkLst>
        </pc:graphicFrameChg>
        <pc:picChg chg="add mod">
          <ac:chgData name="Yoeri van Helvoirt" userId="bc4646e4-dc0d-42a5-8876-34bc390db7e9" providerId="ADAL" clId="{2A1A2C46-51F9-424C-9B5A-60C0A4E81F23}" dt="2025-02-28T10:36:07.290" v="6" actId="1076"/>
          <ac:picMkLst>
            <pc:docMk/>
            <pc:sldMk cId="3411670384" sldId="267"/>
            <ac:picMk id="7" creationId="{57B4493C-D515-A46B-185A-B7C5FA94216B}"/>
          </ac:picMkLst>
        </pc:picChg>
      </pc:sldChg>
      <pc:sldChg chg="new del">
        <pc:chgData name="Yoeri van Helvoirt" userId="bc4646e4-dc0d-42a5-8876-34bc390db7e9" providerId="ADAL" clId="{2A1A2C46-51F9-424C-9B5A-60C0A4E81F23}" dt="2025-02-28T10:52:33.944" v="102" actId="47"/>
        <pc:sldMkLst>
          <pc:docMk/>
          <pc:sldMk cId="1740641144" sldId="268"/>
        </pc:sldMkLst>
      </pc:sldChg>
      <pc:sldChg chg="add">
        <pc:chgData name="Yoeri van Helvoirt" userId="bc4646e4-dc0d-42a5-8876-34bc390db7e9" providerId="ADAL" clId="{2A1A2C46-51F9-424C-9B5A-60C0A4E81F23}" dt="2025-02-28T10:52:31.751" v="101"/>
        <pc:sldMkLst>
          <pc:docMk/>
          <pc:sldMk cId="96513370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0E331-1CFB-B840-4215-28470D6A3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C23696-DBC8-C0FF-B5D5-4D2C85E26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A5B9A-1A01-D23A-7DB1-282EBA76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57EA20-E84F-F705-7C27-2E1A9C22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8B78A0-EB8F-44A9-DF29-EF6056E4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8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33BE6-0C0D-F7B2-3ACF-11EFCAA0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4539E6-BADD-FFBF-158F-1150993D2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7D51F-F677-2106-28CE-1AE9B87A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D43458-46FD-0AD1-0C5A-FAFC3C90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4A0CA-03E1-B0FB-CAC5-4AA260E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07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884928-CB15-606A-6D00-2C31F77A5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0D96F4-DFC5-30E9-786D-3AE7D5F43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CB6D71-0A2D-FCDD-1179-A3D0F524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DE64E-D42C-0DC2-4684-91E827CE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2333F1-7FD9-F843-DECF-A4870E6B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50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7F940-8798-45D5-FA3A-5D7D95FB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52BF9-1661-BE59-0A43-00C970E9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E488C1-A122-15AD-7199-0BA76BB8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4526F2-6DE5-DD7E-F6C7-656A53EE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43A3D-D851-D9E1-3DA1-F447D469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37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54D7E-FBD9-941D-E4C2-6285313D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58437E-BAF3-07B8-DA9F-DD4FC674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75B00B-E0FE-FFB7-047D-864D7993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689C8A-ABEB-7DD5-00B9-8AA17612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900524-9741-ED8D-3427-443800F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7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79722-C470-0D45-46C3-C9794DE4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2D2A0-0296-84EC-6533-AFCDC8BBC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381C4-8AF3-66F6-5BFD-C94E625C1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CD7D23-E9A2-D326-221F-AD0F6509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7DD628-B555-9819-BF33-79BB4D88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F6B33C-0B4F-81E1-59A5-A0FCD0C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0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D3080-0683-ABCD-44B2-E4FF422F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639083-FCFB-701C-F74A-BA39CA6BE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CBBF20-44BB-D40F-4B61-9FF344975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0E844F-64E7-FB83-D27C-61DAD733F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4A9EB6-E343-12F3-BD01-4939B7C47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522A1B-A26C-BC1F-C131-D9DEFE45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EFBBE0-5594-AE88-2A80-9879E035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2417DA4-126F-1CDF-D63D-CB2D48B5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01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AC300-6B35-4249-9C2A-B313AEB7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DC6B0C-37B6-A7A3-C7D6-A40248BF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97A246-49F5-FDA5-8C92-A4CD776A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29AB38-FFD5-9A1A-DC04-FFC76040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25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D86B5B-27A1-48BF-BA88-9A1983A6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06138-657D-59BA-AE19-91690F1D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68DF48-570B-B5E7-1790-2D4A27F0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39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74FB4-911A-279A-483C-9D241BAB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DF56FF-A517-DCF8-B188-61198987E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E6AEA6-EAAB-24D7-462E-1F09D086F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61D080-DE3F-A5FF-52AA-9E809175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10ACE8-505F-0B6D-165B-3EA2E36B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9697BF-43EA-14C4-9370-216CB9C0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64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99F4D-A261-6FF0-8A61-22609320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8F46BC-E2A5-9ACC-602F-CEB4082BF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DE15A6-AF92-0577-A789-018B110BA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7B8005-2612-524C-5C79-C43087A4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3D2080-1FAE-EB9A-F3F4-AD701895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2FE3BF-7A5A-FFAF-750E-E3013DF4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65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EECD9E-CDD7-69AB-2A4B-B670A56A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91B8C2-673F-A670-C329-AF309B8C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EFC46-29CD-410C-6137-01D7D3F19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B14DC-A492-455C-B781-FC19E4660688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BAE82-4BD5-2C77-F279-D8ECA21D0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EA7B99-F2BE-381B-445F-99548CD41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7B0B42-7D28-4CCC-B312-9BF2F07F1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7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ndexamensite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indexamensit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41FD95-6B4F-FC0B-7CDC-22EAA2F4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nl-NL" sz="6600" dirty="0"/>
              <a:t>Examen Engels 2024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E96F8C-E7D5-A002-588C-74D6F1CD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xamens; als het feestje maar geslaagd is. - Loesje">
            <a:extLst>
              <a:ext uri="{FF2B5EF4-FFF2-40B4-BE49-F238E27FC236}">
                <a16:creationId xmlns:a16="http://schemas.microsoft.com/office/drawing/2014/main" id="{52F68FA7-4848-1C60-7FF6-A3E9228C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422164"/>
            <a:ext cx="4087368" cy="57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A1D7-83B2-B941-C170-4B7BC3AC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0476EB0-EDDE-E2F2-6B5A-E054CA73B0AD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9FA40-B1AC-FC68-912F-158A6D57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teksten &amp; alinea’s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399AF-6FFD-06CF-984F-C8D91D6F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nl-NL" sz="2000" dirty="0"/>
              <a:t>(meestal) Eén </a:t>
            </a:r>
            <a:r>
              <a:rPr lang="nl-NL" sz="2000" u="sng" dirty="0"/>
              <a:t>kernzin</a:t>
            </a:r>
            <a:r>
              <a:rPr lang="nl-NL" sz="2000" dirty="0"/>
              <a:t> per alinea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nl-NL" sz="2000" u="sng" dirty="0"/>
              <a:t>Kernzin</a:t>
            </a:r>
            <a:r>
              <a:rPr lang="nl-NL" sz="2000" dirty="0"/>
              <a:t> (bijna) altijd eerste of laatste zin van de alinea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nl-NL" sz="2000" dirty="0"/>
              <a:t>De rest van de alinea geeft bijv. een oplossing voor, voorbeelden bij of uitleg van de kernzin</a:t>
            </a:r>
            <a:endParaRPr lang="nl-NL" b="1" dirty="0"/>
          </a:p>
          <a:p>
            <a:pPr marL="285750" lvl="0" indent="-28575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nl-NL" sz="2400" b="1" u="sng" dirty="0"/>
              <a:t>LEES DUS ALTIJD EERST DE EERSTE EN LAATSTE ZIN VAN EEN ALINEA </a:t>
            </a:r>
            <a:endParaRPr lang="nl-NL" sz="2000" b="1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nl-NL" sz="2000" b="1" dirty="0"/>
              <a:t>Voorbeeld</a:t>
            </a:r>
          </a:p>
          <a:p>
            <a:endParaRPr lang="nl-NL" dirty="0"/>
          </a:p>
        </p:txBody>
      </p:sp>
      <p:sp>
        <p:nvSpPr>
          <p:cNvPr id="4" name="Google Shape;284;p9">
            <a:extLst>
              <a:ext uri="{FF2B5EF4-FFF2-40B4-BE49-F238E27FC236}">
                <a16:creationId xmlns:a16="http://schemas.microsoft.com/office/drawing/2014/main" id="{964A35FD-74D0-8A78-50C3-B7EF98B6223F}"/>
              </a:ext>
            </a:extLst>
          </p:cNvPr>
          <p:cNvSpPr/>
          <p:nvPr/>
        </p:nvSpPr>
        <p:spPr>
          <a:xfrm>
            <a:off x="2309731" y="4452938"/>
            <a:ext cx="8208962" cy="1724025"/>
          </a:xfrm>
          <a:prstGeom prst="roundRect">
            <a:avLst>
              <a:gd name="adj" fmla="val 16667"/>
            </a:avLst>
          </a:prstGeom>
          <a:solidFill>
            <a:srgbClr val="FCF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We see beauty through filters shaped by our values and beliefs. </a:t>
            </a:r>
            <a:r>
              <a:rPr lang="en-US" sz="1800" dirty="0">
                <a:solidFill>
                  <a:schemeClr val="dk1"/>
                </a:solidFill>
              </a:rPr>
              <a:t>Some people think wind turbines are ugly. I think smokestacks, smog, acid rain, coal-fired power plants and climate change are ugly. I think windmills are beautiful.</a:t>
            </a:r>
          </a:p>
        </p:txBody>
      </p:sp>
      <p:pic>
        <p:nvPicPr>
          <p:cNvPr id="6" name="Picture 2" descr="Best Memes English 2024 | favors.com">
            <a:extLst>
              <a:ext uri="{FF2B5EF4-FFF2-40B4-BE49-F238E27FC236}">
                <a16:creationId xmlns:a16="http://schemas.microsoft.com/office/drawing/2014/main" id="{F7E4D2FE-58DC-9685-19AB-276D3007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793" y="242887"/>
            <a:ext cx="3631583" cy="27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3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FBF7C0-B624-E7C3-C5BB-272417241363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AEB1E4-C2EB-D33A-1A93-690A563E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Leesstrategieën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5B1219-9E13-A7F6-3DFA-DA0EDE2F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nl-NL" sz="2000" b="1" dirty="0"/>
              <a:t>Hoe lees ik een bepaalde tekst? </a:t>
            </a:r>
            <a:endParaRPr lang="nl-NL" sz="2000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lang="nl-NL" sz="2000" b="1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000" b="1" dirty="0"/>
              <a:t>Voorspellen: </a:t>
            </a:r>
            <a:r>
              <a:rPr lang="nl-NL" sz="2000" dirty="0"/>
              <a:t>mobiliseer je voorkennis.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000" b="1" dirty="0"/>
              <a:t>Skimmen: </a:t>
            </a:r>
            <a:r>
              <a:rPr lang="nl-NL" sz="2000" dirty="0"/>
              <a:t>grote lijnen.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000" b="1" dirty="0"/>
              <a:t>Scannen: </a:t>
            </a:r>
            <a:r>
              <a:rPr lang="nl-NL" sz="2000" dirty="0"/>
              <a:t>specifiek zoeken.</a:t>
            </a:r>
            <a:endParaRPr lang="nl-NL" sz="2000" b="1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000" b="1" dirty="0"/>
              <a:t>Gedetailleerd lezen: </a:t>
            </a:r>
            <a:r>
              <a:rPr lang="nl-NL" sz="2000" dirty="0"/>
              <a:t>goed begrijpen van de tekst.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nl-NL" sz="2000" b="1" dirty="0"/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 Gebruik de placemat over leesstrategieën tijdens het oefenen</a:t>
            </a:r>
            <a:endParaRPr lang="nl-NL" sz="2000" dirty="0"/>
          </a:p>
        </p:txBody>
      </p:sp>
      <p:pic>
        <p:nvPicPr>
          <p:cNvPr id="6146" name="Picture 2" descr="Shaq Reading | Know Your Meme">
            <a:extLst>
              <a:ext uri="{FF2B5EF4-FFF2-40B4-BE49-F238E27FC236}">
                <a16:creationId xmlns:a16="http://schemas.microsoft.com/office/drawing/2014/main" id="{1AD0E51E-7254-3A5B-B259-E5B23BE6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11" y="302078"/>
            <a:ext cx="3472027" cy="40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752A33B-946F-4364-BAA4-484073BD4DAA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14327-DF22-2000-013D-DB8AAA61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Moeilijke woorden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7F1DF-103C-FC51-7D8D-FF33453A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14"/>
            <a:ext cx="10515600" cy="4941661"/>
          </a:xfrm>
        </p:spPr>
        <p:txBody>
          <a:bodyPr>
            <a:normAutofit fontScale="25000" lnSpcReduction="2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940"/>
              </a:spcBef>
              <a:spcAft>
                <a:spcPts val="0"/>
              </a:spcAft>
              <a:buSzPts val="1360"/>
              <a:buFont typeface="Arial"/>
              <a:buNone/>
            </a:pPr>
            <a:r>
              <a:rPr lang="nl-NL" sz="6400" b="1" dirty="0"/>
              <a:t>Stel jezelf de volgende vragen</a:t>
            </a:r>
            <a:endParaRPr lang="nl-NL" sz="6400" dirty="0"/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Char char="▶"/>
            </a:pPr>
            <a:r>
              <a:rPr lang="nl-NL" sz="6400" dirty="0"/>
              <a:t>Is het woord essentieel? 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Char char="▶"/>
            </a:pPr>
            <a:r>
              <a:rPr lang="nl-NL" sz="6400" dirty="0"/>
              <a:t>Heb ik genoeg tijd? 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Char char="▶"/>
            </a:pPr>
            <a:r>
              <a:rPr lang="nl-NL" sz="6400" dirty="0"/>
              <a:t>Staat de vertaling niet in een voetnoot?</a:t>
            </a:r>
          </a:p>
          <a:p>
            <a:pPr marL="0" lvl="0" indent="0" algn="l" rtl="0">
              <a:lnSpc>
                <a:spcPct val="130000"/>
              </a:lnSpc>
              <a:spcBef>
                <a:spcPts val="940"/>
              </a:spcBef>
              <a:spcAft>
                <a:spcPts val="0"/>
              </a:spcAft>
              <a:buSzPts val="1360"/>
              <a:buFont typeface="Arial"/>
              <a:buNone/>
            </a:pPr>
            <a:endParaRPr lang="nl-NL" sz="6400" b="1" dirty="0"/>
          </a:p>
          <a:p>
            <a:pPr marL="0" lvl="0" indent="0" algn="l" rtl="0">
              <a:lnSpc>
                <a:spcPct val="130000"/>
              </a:lnSpc>
              <a:spcBef>
                <a:spcPts val="940"/>
              </a:spcBef>
              <a:spcAft>
                <a:spcPts val="0"/>
              </a:spcAft>
              <a:buSzPts val="1360"/>
              <a:buFont typeface="Arial"/>
              <a:buNone/>
            </a:pPr>
            <a:r>
              <a:rPr lang="nl-NL" sz="6400" b="1" dirty="0"/>
              <a:t>Gebruik van je woordenboek</a:t>
            </a:r>
            <a:endParaRPr lang="nl-NL" sz="6400" dirty="0"/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Char char="▶"/>
            </a:pPr>
            <a:r>
              <a:rPr lang="nl-NL" sz="6400" dirty="0"/>
              <a:t>(redelijk) Nieuw woordenboek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Char char="▶"/>
            </a:pPr>
            <a:r>
              <a:rPr lang="nl-NL" sz="6400" dirty="0"/>
              <a:t>Hele werkwoorden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Char char="▶"/>
            </a:pPr>
            <a:r>
              <a:rPr lang="nl-NL" sz="6400" dirty="0"/>
              <a:t>Enkelvouden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Font typeface="Arial"/>
              <a:buChar char="•"/>
            </a:pPr>
            <a:r>
              <a:rPr lang="nl-NL" sz="6400" dirty="0"/>
              <a:t>Samengestelde zelfstandig naamwoorden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Font typeface="Arial"/>
              <a:buChar char="•"/>
            </a:pPr>
            <a:r>
              <a:rPr lang="nl-NL" sz="6400" b="1" dirty="0"/>
              <a:t>LET OP</a:t>
            </a:r>
            <a:r>
              <a:rPr lang="nl-NL" sz="6400" dirty="0"/>
              <a:t>: veel woorden hebben meerdere </a:t>
            </a:r>
          </a:p>
          <a:p>
            <a:pPr marL="0" lvl="0" indent="0" algn="l" rtl="0">
              <a:lnSpc>
                <a:spcPct val="130000"/>
              </a:lnSpc>
              <a:spcBef>
                <a:spcPts val="906"/>
              </a:spcBef>
              <a:spcAft>
                <a:spcPts val="0"/>
              </a:spcAft>
              <a:buSzPts val="1224"/>
              <a:buFont typeface="Arial"/>
              <a:buNone/>
            </a:pPr>
            <a:r>
              <a:rPr lang="nl-NL" sz="6400" dirty="0"/>
              <a:t>	betekenissen!</a:t>
            </a:r>
          </a:p>
          <a:p>
            <a:endParaRPr lang="nl-NL" dirty="0"/>
          </a:p>
        </p:txBody>
      </p:sp>
      <p:pic>
        <p:nvPicPr>
          <p:cNvPr id="5122" name="Picture 2" descr="Scumbag Dictionary - Memebase - Funny Memes">
            <a:extLst>
              <a:ext uri="{FF2B5EF4-FFF2-40B4-BE49-F238E27FC236}">
                <a16:creationId xmlns:a16="http://schemas.microsoft.com/office/drawing/2014/main" id="{0BC6D4F1-6CD2-FB98-4E99-471B9D27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86" y="1918606"/>
            <a:ext cx="2879214" cy="40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EF826FA-07F8-2849-B4A2-12485611434D}"/>
              </a:ext>
            </a:extLst>
          </p:cNvPr>
          <p:cNvSpPr/>
          <p:nvPr/>
        </p:nvSpPr>
        <p:spPr>
          <a:xfrm>
            <a:off x="-3048" y="666769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3C867-538E-9714-0B49-187C85A8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&amp; tricks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7CB92F-B6F7-7DC9-6E80-7C4FF7A0D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153"/>
            <a:ext cx="10515600" cy="4351338"/>
          </a:xfrm>
        </p:spPr>
        <p:txBody>
          <a:bodyPr>
            <a:normAutofit fontScale="92500"/>
          </a:bodyPr>
          <a:lstStyle/>
          <a:p>
            <a:pPr marL="28575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lang="nl-NL" sz="2800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800" dirty="0"/>
              <a:t>Een tekst is altijd opgebouwd uit een </a:t>
            </a:r>
            <a:r>
              <a:rPr lang="nl-NL" sz="2800" b="1" dirty="0"/>
              <a:t>introductie</a:t>
            </a:r>
            <a:r>
              <a:rPr lang="nl-NL" sz="2800" dirty="0"/>
              <a:t>, </a:t>
            </a:r>
            <a:r>
              <a:rPr lang="nl-NL" sz="2800" b="1" dirty="0"/>
              <a:t>kern</a:t>
            </a:r>
            <a:r>
              <a:rPr lang="nl-NL" sz="2800" dirty="0"/>
              <a:t> en </a:t>
            </a:r>
            <a:r>
              <a:rPr lang="nl-NL" sz="2800" b="1" dirty="0"/>
              <a:t>conclusie</a:t>
            </a:r>
            <a:r>
              <a:rPr lang="nl-NL" sz="2800" dirty="0"/>
              <a:t>.</a:t>
            </a:r>
            <a:endParaRPr lang="nl-NL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800" dirty="0"/>
              <a:t>Alinea’s bevatten altijd een </a:t>
            </a:r>
            <a:r>
              <a:rPr lang="nl-NL" sz="2800" b="1" dirty="0"/>
              <a:t>kernzin</a:t>
            </a:r>
            <a:r>
              <a:rPr lang="nl-NL" sz="2800" dirty="0"/>
              <a:t>: vaak de eerst of laatste zin.</a:t>
            </a:r>
            <a:endParaRPr lang="nl-NL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800" dirty="0"/>
              <a:t>Gebruik alleen de </a:t>
            </a:r>
            <a:r>
              <a:rPr lang="nl-NL" sz="2800" b="1" dirty="0"/>
              <a:t>leesstrategie</a:t>
            </a:r>
            <a:r>
              <a:rPr lang="nl-NL" sz="2800" dirty="0"/>
              <a:t> die je nodig hebt. Zo bespaar je tijd!</a:t>
            </a:r>
            <a:endParaRPr lang="nl-NL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nl-NL" sz="2800" dirty="0"/>
              <a:t>Vergeet je </a:t>
            </a:r>
            <a:r>
              <a:rPr lang="nl-NL" sz="2800" b="1" dirty="0"/>
              <a:t>woordenboek</a:t>
            </a:r>
            <a:r>
              <a:rPr lang="nl-NL" sz="2800" dirty="0"/>
              <a:t> niet en gebruik hem verstandig!</a:t>
            </a:r>
            <a:endParaRPr lang="nl-NL" dirty="0"/>
          </a:p>
          <a:p>
            <a:endParaRPr lang="nl-NL" dirty="0"/>
          </a:p>
        </p:txBody>
      </p:sp>
      <p:pic>
        <p:nvPicPr>
          <p:cNvPr id="4" name="Google Shape;319;p13">
            <a:extLst>
              <a:ext uri="{FF2B5EF4-FFF2-40B4-BE49-F238E27FC236}">
                <a16:creationId xmlns:a16="http://schemas.microsoft.com/office/drawing/2014/main" id="{FC8EBF12-30CC-97CB-6733-E7F8DA4F8B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2918" y="5579381"/>
            <a:ext cx="7675563" cy="719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9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B474-4B66-3105-2A3C-70629375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4C8E06A-2B58-6530-6113-348C799EF772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FA16E-8C02-0909-AC00-6E19C567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406790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Planning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C41956-BA35-584C-7DF2-59A19CD87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B4493C-D515-A46B-185A-B7C5FA94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473" y="1668996"/>
            <a:ext cx="6910174" cy="46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D032C2C-7A23-5535-4D52-3C3767526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002358"/>
              </p:ext>
            </p:extLst>
          </p:nvPr>
        </p:nvGraphicFramePr>
        <p:xfrm>
          <a:off x="1432452" y="2228087"/>
          <a:ext cx="9426048" cy="343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788">
                  <a:extLst>
                    <a:ext uri="{9D8B030D-6E8A-4147-A177-3AD203B41FA5}">
                      <a16:colId xmlns:a16="http://schemas.microsoft.com/office/drawing/2014/main" val="522093719"/>
                    </a:ext>
                  </a:extLst>
                </a:gridCol>
                <a:gridCol w="5507053">
                  <a:extLst>
                    <a:ext uri="{9D8B030D-6E8A-4147-A177-3AD203B41FA5}">
                      <a16:colId xmlns:a16="http://schemas.microsoft.com/office/drawing/2014/main" val="706213900"/>
                    </a:ext>
                  </a:extLst>
                </a:gridCol>
                <a:gridCol w="3177207">
                  <a:extLst>
                    <a:ext uri="{9D8B030D-6E8A-4147-A177-3AD203B41FA5}">
                      <a16:colId xmlns:a16="http://schemas.microsoft.com/office/drawing/2014/main" val="576854357"/>
                    </a:ext>
                  </a:extLst>
                </a:gridCol>
              </a:tblGrid>
              <a:tr h="338037">
                <a:tc>
                  <a:txBody>
                    <a:bodyPr/>
                    <a:lstStyle/>
                    <a:p>
                      <a:r>
                        <a:rPr lang="nl-NL" sz="1500" dirty="0"/>
                        <a:t>Week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Wat?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Bijzonderheden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2771235475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11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Oefen op </a:t>
                      </a:r>
                      <a:r>
                        <a:rPr lang="nl-NL" sz="1500" dirty="0">
                          <a:hlinkClick r:id="rId2"/>
                        </a:rPr>
                        <a:t>www.eindexamensite.nl</a:t>
                      </a:r>
                      <a:r>
                        <a:rPr lang="nl-NL" sz="1500" dirty="0"/>
                        <a:t> , maar examen 2022-1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Yoeri afwezig ivm uitwisseling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113365649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12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Leesstrategieën bespreken, koppelen aan examenteksten 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3900031416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r>
                        <a:rPr lang="nl-NL" sz="1500" dirty="0"/>
                        <a:t>13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Woordenschat oefeningen gekoppeld aan examenteksten 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Di/wo/do herkansingen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1929519727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14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Signaalwoorden oefenen en gebruiken 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Maandag  vrij 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553499981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15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Examen maken, leesstrategieën opschrijven + inzetten 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667553746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16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dirty="0"/>
                        <a:t>Proefexamenweek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Gala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1641267262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17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b="1"/>
                        <a:t>Meivakantie 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/>
                        <a:t>Meivakantie 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3179771662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18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/>
                        <a:t>Meivakantie 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/>
                        <a:t>Meivakantie </a:t>
                      </a:r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755755655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nl-NL" sz="1500"/>
                        <a:t>19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r>
                        <a:rPr lang="nl-NL" sz="1500" b="1" dirty="0">
                          <a:solidFill>
                            <a:srgbClr val="FF0000"/>
                          </a:solidFill>
                        </a:rPr>
                        <a:t>Vrijdag 9 mei examen, 13:30-15:30</a:t>
                      </a:r>
                    </a:p>
                  </a:txBody>
                  <a:tcPr marL="76826" marR="76826" marT="38413" marB="38413"/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6826" marR="76826" marT="38413" marB="38413"/>
                </a:tc>
                <a:extLst>
                  <a:ext uri="{0D108BD9-81ED-4DB2-BD59-A6C34878D82A}">
                    <a16:rowId xmlns:a16="http://schemas.microsoft.com/office/drawing/2014/main" val="3790636414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BE3C711C-1213-7701-C5FA-D2646F8E500F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C41E2-CBF0-F820-36C6-351C4477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406790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Planning </a:t>
            </a:r>
          </a:p>
        </p:txBody>
      </p:sp>
    </p:spTree>
    <p:extLst>
      <p:ext uri="{BB962C8B-B14F-4D97-AF65-F5344CB8AC3E}">
        <p14:creationId xmlns:p14="http://schemas.microsoft.com/office/powerpoint/2010/main" val="367760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4AEFC9A1-A4F5-A2AC-2139-4A373E933291}"/>
              </a:ext>
            </a:extLst>
          </p:cNvPr>
          <p:cNvSpPr/>
          <p:nvPr/>
        </p:nvSpPr>
        <p:spPr>
          <a:xfrm>
            <a:off x="0" y="670560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06432-C291-AFD0-24D3-833F9B39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Koppelen eindexamensite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C71D9-8888-DC02-98D6-9AFD176FF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naar </a:t>
            </a:r>
            <a:r>
              <a:rPr lang="nl-NL" dirty="0">
                <a:hlinkClick r:id="rId2"/>
              </a:rPr>
              <a:t>www.eindexamensite.nl</a:t>
            </a:r>
            <a:r>
              <a:rPr lang="nl-NL" dirty="0"/>
              <a:t> </a:t>
            </a:r>
          </a:p>
          <a:p>
            <a:r>
              <a:rPr lang="nl-NL" dirty="0"/>
              <a:t>Gebruik de koppelcode om aan de klas toegevoegd te worden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Ga aan de slag met examen Mavo 2022-1, dit moet in de week na de vakantie af zijn.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0AEE915-BDED-FB07-F579-04581399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08" y="759554"/>
            <a:ext cx="3652096" cy="6998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A02858C-035E-26BE-52F0-66BB6877E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241" y="3015936"/>
            <a:ext cx="6356667" cy="11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0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2B04B-2810-158A-56C8-027697C33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9870BA07-B27B-86E3-3ED2-8B0C0786D705}"/>
              </a:ext>
            </a:extLst>
          </p:cNvPr>
          <p:cNvSpPr/>
          <p:nvPr/>
        </p:nvSpPr>
        <p:spPr>
          <a:xfrm>
            <a:off x="0" y="670560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107140-F763-E74A-1C5F-5417185F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Opbouw examen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E859D-7665-FB2B-CA41-53D34505B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oogle Shape;184;p4">
            <a:extLst>
              <a:ext uri="{FF2B5EF4-FFF2-40B4-BE49-F238E27FC236}">
                <a16:creationId xmlns:a16="http://schemas.microsoft.com/office/drawing/2014/main" id="{E7B6F7D9-0EC1-8BF5-36F2-4C24B06F0346}"/>
              </a:ext>
            </a:extLst>
          </p:cNvPr>
          <p:cNvGrpSpPr/>
          <p:nvPr/>
        </p:nvGrpSpPr>
        <p:grpSpPr>
          <a:xfrm>
            <a:off x="923693" y="2880523"/>
            <a:ext cx="7484440" cy="2401654"/>
            <a:chOff x="216014" y="1383774"/>
            <a:chExt cx="7484440" cy="2401654"/>
          </a:xfrm>
        </p:grpSpPr>
        <p:sp>
          <p:nvSpPr>
            <p:cNvPr id="5" name="Google Shape;185;p4">
              <a:extLst>
                <a:ext uri="{FF2B5EF4-FFF2-40B4-BE49-F238E27FC236}">
                  <a16:creationId xmlns:a16="http://schemas.microsoft.com/office/drawing/2014/main" id="{837B2F8A-F623-BB53-0803-39A4D4B54B73}"/>
                </a:ext>
              </a:extLst>
            </p:cNvPr>
            <p:cNvSpPr/>
            <p:nvPr/>
          </p:nvSpPr>
          <p:spPr>
            <a:xfrm>
              <a:off x="3082591" y="2567280"/>
              <a:ext cx="852642" cy="8638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3451" y="0"/>
                  </a:lnTo>
                  <a:lnTo>
                    <a:pt x="33451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rnd" cmpd="sng">
              <a:solidFill>
                <a:srgbClr val="5D0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Google Shape;186;p4">
              <a:extLst>
                <a:ext uri="{FF2B5EF4-FFF2-40B4-BE49-F238E27FC236}">
                  <a16:creationId xmlns:a16="http://schemas.microsoft.com/office/drawing/2014/main" id="{3DB1691F-5ED9-FF9D-50FC-38CC933ABC90}"/>
                </a:ext>
              </a:extLst>
            </p:cNvPr>
            <p:cNvSpPr/>
            <p:nvPr/>
          </p:nvSpPr>
          <p:spPr>
            <a:xfrm>
              <a:off x="3082591" y="2521560"/>
              <a:ext cx="85946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4139" y="60000"/>
                  </a:lnTo>
                  <a:lnTo>
                    <a:pt x="34139" y="79790"/>
                  </a:lnTo>
                  <a:lnTo>
                    <a:pt x="120000" y="79790"/>
                  </a:lnTo>
                </a:path>
              </a:pathLst>
            </a:custGeom>
            <a:noFill/>
            <a:ln w="12700" cap="rnd" cmpd="sng">
              <a:solidFill>
                <a:srgbClr val="5D0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Google Shape;187;p4">
              <a:extLst>
                <a:ext uri="{FF2B5EF4-FFF2-40B4-BE49-F238E27FC236}">
                  <a16:creationId xmlns:a16="http://schemas.microsoft.com/office/drawing/2014/main" id="{D6DBE81C-9979-EBE0-6595-C2702B778EB5}"/>
                </a:ext>
              </a:extLst>
            </p:cNvPr>
            <p:cNvSpPr/>
            <p:nvPr/>
          </p:nvSpPr>
          <p:spPr>
            <a:xfrm>
              <a:off x="3082591" y="1738109"/>
              <a:ext cx="861867" cy="8291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34377" y="120000"/>
                  </a:lnTo>
                  <a:lnTo>
                    <a:pt x="34377" y="0"/>
                  </a:lnTo>
                  <a:lnTo>
                    <a:pt x="120000" y="0"/>
                  </a:lnTo>
                </a:path>
              </a:pathLst>
            </a:custGeom>
            <a:noFill/>
            <a:ln w="12700" cap="rnd" cmpd="sng">
              <a:solidFill>
                <a:srgbClr val="5D0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Google Shape;188;p4">
              <a:extLst>
                <a:ext uri="{FF2B5EF4-FFF2-40B4-BE49-F238E27FC236}">
                  <a16:creationId xmlns:a16="http://schemas.microsoft.com/office/drawing/2014/main" id="{95A85AEF-F783-5D31-C91E-27B00A599A67}"/>
                </a:ext>
              </a:extLst>
            </p:cNvPr>
            <p:cNvSpPr/>
            <p:nvPr/>
          </p:nvSpPr>
          <p:spPr>
            <a:xfrm>
              <a:off x="216014" y="2304251"/>
              <a:ext cx="2866577" cy="5260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9;p4">
              <a:extLst>
                <a:ext uri="{FF2B5EF4-FFF2-40B4-BE49-F238E27FC236}">
                  <a16:creationId xmlns:a16="http://schemas.microsoft.com/office/drawing/2014/main" id="{74D5E8CA-D1A7-6362-4518-D8129A8DDE9B}"/>
                </a:ext>
              </a:extLst>
            </p:cNvPr>
            <p:cNvSpPr txBox="1"/>
            <p:nvPr/>
          </p:nvSpPr>
          <p:spPr>
            <a:xfrm>
              <a:off x="216014" y="2304251"/>
              <a:ext cx="2866577" cy="52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Tekstbegrip</a:t>
              </a:r>
              <a:endParaRPr/>
            </a:p>
          </p:txBody>
        </p:sp>
        <p:sp>
          <p:nvSpPr>
            <p:cNvPr id="10" name="Google Shape;190;p4">
              <a:extLst>
                <a:ext uri="{FF2B5EF4-FFF2-40B4-BE49-F238E27FC236}">
                  <a16:creationId xmlns:a16="http://schemas.microsoft.com/office/drawing/2014/main" id="{CA3BF560-A6FD-97C5-3D23-D2C7B6B007C8}"/>
                </a:ext>
              </a:extLst>
            </p:cNvPr>
            <p:cNvSpPr/>
            <p:nvPr/>
          </p:nvSpPr>
          <p:spPr>
            <a:xfrm>
              <a:off x="3944459" y="1383774"/>
              <a:ext cx="3755995" cy="7086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1;p4">
              <a:extLst>
                <a:ext uri="{FF2B5EF4-FFF2-40B4-BE49-F238E27FC236}">
                  <a16:creationId xmlns:a16="http://schemas.microsoft.com/office/drawing/2014/main" id="{5E326EFE-90B1-6038-466F-72082E88A204}"/>
                </a:ext>
              </a:extLst>
            </p:cNvPr>
            <p:cNvSpPr txBox="1"/>
            <p:nvPr/>
          </p:nvSpPr>
          <p:spPr>
            <a:xfrm>
              <a:off x="3944459" y="1383774"/>
              <a:ext cx="3755995" cy="70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Gatenteksten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2;p4">
              <a:extLst>
                <a:ext uri="{FF2B5EF4-FFF2-40B4-BE49-F238E27FC236}">
                  <a16:creationId xmlns:a16="http://schemas.microsoft.com/office/drawing/2014/main" id="{38EA2DD1-CEC7-5CA3-45A4-F7F2B03CF112}"/>
                </a:ext>
              </a:extLst>
            </p:cNvPr>
            <p:cNvSpPr/>
            <p:nvPr/>
          </p:nvSpPr>
          <p:spPr>
            <a:xfrm>
              <a:off x="3942060" y="2228026"/>
              <a:ext cx="3755995" cy="7086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;p4">
              <a:extLst>
                <a:ext uri="{FF2B5EF4-FFF2-40B4-BE49-F238E27FC236}">
                  <a16:creationId xmlns:a16="http://schemas.microsoft.com/office/drawing/2014/main" id="{2CAC4CF9-A365-8EB9-B5CE-99F565E62012}"/>
                </a:ext>
              </a:extLst>
            </p:cNvPr>
            <p:cNvSpPr txBox="1"/>
            <p:nvPr/>
          </p:nvSpPr>
          <p:spPr>
            <a:xfrm>
              <a:off x="3942060" y="2228026"/>
              <a:ext cx="3755995" cy="70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Scanteksten</a:t>
              </a:r>
              <a:endParaRPr/>
            </a:p>
          </p:txBody>
        </p:sp>
        <p:sp>
          <p:nvSpPr>
            <p:cNvPr id="14" name="Google Shape;194;p4">
              <a:extLst>
                <a:ext uri="{FF2B5EF4-FFF2-40B4-BE49-F238E27FC236}">
                  <a16:creationId xmlns:a16="http://schemas.microsoft.com/office/drawing/2014/main" id="{408990AF-18A7-FBDF-06EE-FD42709E1754}"/>
                </a:ext>
              </a:extLst>
            </p:cNvPr>
            <p:cNvSpPr/>
            <p:nvPr/>
          </p:nvSpPr>
          <p:spPr>
            <a:xfrm>
              <a:off x="3935234" y="3076759"/>
              <a:ext cx="3755995" cy="7086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;p4">
              <a:extLst>
                <a:ext uri="{FF2B5EF4-FFF2-40B4-BE49-F238E27FC236}">
                  <a16:creationId xmlns:a16="http://schemas.microsoft.com/office/drawing/2014/main" id="{312E62D6-F601-B79A-B082-021099B93F54}"/>
                </a:ext>
              </a:extLst>
            </p:cNvPr>
            <p:cNvSpPr txBox="1"/>
            <p:nvPr/>
          </p:nvSpPr>
          <p:spPr>
            <a:xfrm>
              <a:off x="3935234" y="3076759"/>
              <a:ext cx="3755995" cy="70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Artikelen</a:t>
              </a:r>
              <a:endParaRPr/>
            </a:p>
          </p:txBody>
        </p:sp>
      </p:grpSp>
      <p:pic>
        <p:nvPicPr>
          <p:cNvPr id="2050" name="Picture 2" descr="Study and exam funny school memes to leave you laughing - Exodus Wear">
            <a:extLst>
              <a:ext uri="{FF2B5EF4-FFF2-40B4-BE49-F238E27FC236}">
                <a16:creationId xmlns:a16="http://schemas.microsoft.com/office/drawing/2014/main" id="{42E3CD34-AC9B-0BB7-014B-E6C01FAF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43" y="329407"/>
            <a:ext cx="2505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3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7F1F542-6F29-8732-0E93-EC2851ABD650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439AA7-F8EF-4472-5476-AFBF078D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Puntensysteem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0E1120-A72B-6148-25F4-E46DA552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32500" lnSpcReduction="20000"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4300" dirty="0"/>
              <a:t>Op je eindexamen zal je op het opgavenboekje de volgende tekst tegenkomen:</a:t>
            </a:r>
          </a:p>
          <a:p>
            <a:pPr marL="285750" lvl="0" indent="-210566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None/>
            </a:pPr>
            <a:endParaRPr lang="nl-NL" sz="4300" dirty="0"/>
          </a:p>
          <a:p>
            <a:pPr marL="285750" lvl="0" indent="-210566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None/>
            </a:pPr>
            <a:endParaRPr lang="nl-NL" sz="4300" dirty="0"/>
          </a:p>
          <a:p>
            <a:pPr marL="285750" lvl="0" indent="-28575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4300" dirty="0"/>
              <a:t>Ook zal je bij elke opgave een aantal punten tegenkomen dat je voor een goed antwoord krijgt:</a:t>
            </a:r>
          </a:p>
          <a:p>
            <a:pPr marL="285750" lvl="0" indent="-210566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None/>
            </a:pPr>
            <a:endParaRPr lang="nl-NL" sz="4300" dirty="0"/>
          </a:p>
          <a:p>
            <a:pPr marL="0" lvl="0" indent="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Font typeface="Arial"/>
              <a:buNone/>
            </a:pPr>
            <a:endParaRPr lang="nl-NL" sz="4300" dirty="0"/>
          </a:p>
          <a:p>
            <a:pPr marL="0" lvl="0" indent="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Font typeface="Arial"/>
              <a:buNone/>
            </a:pPr>
            <a:endParaRPr lang="nl-NL" sz="4300" dirty="0"/>
          </a:p>
          <a:p>
            <a:pPr marL="0" lvl="0" indent="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Font typeface="Arial"/>
              <a:buNone/>
            </a:pPr>
            <a:endParaRPr lang="nl-NL" sz="4300" dirty="0"/>
          </a:p>
          <a:p>
            <a:pPr marL="285750" lvl="0" indent="-28575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4300" dirty="0"/>
              <a:t>Het examen duurt 2 uur, dus dat is 120 minuten.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4300" dirty="0"/>
              <a:t>Totaal zijn er 46 punten te behalen. 120/46 is 2,6 minuten. Voor een vraag van 2 punten heb je dus ongeveer 5 minuten de tijd.</a:t>
            </a:r>
          </a:p>
          <a:p>
            <a:endParaRPr lang="nl-NL" dirty="0"/>
          </a:p>
        </p:txBody>
      </p:sp>
      <p:cxnSp>
        <p:nvCxnSpPr>
          <p:cNvPr id="5" name="Google Shape;203;p5">
            <a:extLst>
              <a:ext uri="{FF2B5EF4-FFF2-40B4-BE49-F238E27FC236}">
                <a16:creationId xmlns:a16="http://schemas.microsoft.com/office/drawing/2014/main" id="{64685241-F7BF-4457-7B5D-C8B87F573FF1}"/>
              </a:ext>
            </a:extLst>
          </p:cNvPr>
          <p:cNvCxnSpPr/>
          <p:nvPr/>
        </p:nvCxnSpPr>
        <p:spPr>
          <a:xfrm>
            <a:off x="1548910" y="3412503"/>
            <a:ext cx="574675" cy="73025"/>
          </a:xfrm>
          <a:prstGeom prst="straightConnector1">
            <a:avLst/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oogle Shape;205;p5">
            <a:extLst>
              <a:ext uri="{FF2B5EF4-FFF2-40B4-BE49-F238E27FC236}">
                <a16:creationId xmlns:a16="http://schemas.microsoft.com/office/drawing/2014/main" id="{AEFD7731-931C-0C26-2EFC-5217569C63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6789" y="3412503"/>
            <a:ext cx="5895975" cy="13620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68EE046-0DDD-DFCE-498D-E789F8C6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39" y="2198342"/>
            <a:ext cx="5765106" cy="857941"/>
          </a:xfrm>
          <a:prstGeom prst="rect">
            <a:avLst/>
          </a:prstGeom>
        </p:spPr>
      </p:pic>
      <p:pic>
        <p:nvPicPr>
          <p:cNvPr id="3074" name="Picture 2" descr="Final Exam Week: Meme Style">
            <a:extLst>
              <a:ext uri="{FF2B5EF4-FFF2-40B4-BE49-F238E27FC236}">
                <a16:creationId xmlns:a16="http://schemas.microsoft.com/office/drawing/2014/main" id="{5BF50AA7-2BB7-FC7B-28DE-20B8EF6E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74" y="477336"/>
            <a:ext cx="3358526" cy="33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8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7AEE09E-580E-8B25-68DC-0813D653DB74}"/>
              </a:ext>
            </a:extLst>
          </p:cNvPr>
          <p:cNvSpPr/>
          <p:nvPr/>
        </p:nvSpPr>
        <p:spPr>
          <a:xfrm>
            <a:off x="-3048" y="699427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3EED88-81A4-AF61-EF59-A6026BAC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A4A18-A4F3-3DB4-A37E-D8E0BE3C1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oogle Shape;213;p6">
            <a:extLst>
              <a:ext uri="{FF2B5EF4-FFF2-40B4-BE49-F238E27FC236}">
                <a16:creationId xmlns:a16="http://schemas.microsoft.com/office/drawing/2014/main" id="{89AA8EC7-AA06-78FC-345F-FCB2AE51D436}"/>
              </a:ext>
            </a:extLst>
          </p:cNvPr>
          <p:cNvGrpSpPr/>
          <p:nvPr/>
        </p:nvGrpSpPr>
        <p:grpSpPr>
          <a:xfrm>
            <a:off x="2059442" y="3280569"/>
            <a:ext cx="7672387" cy="720725"/>
            <a:chOff x="969041" y="1934081"/>
            <a:chExt cx="7672998" cy="720756"/>
          </a:xfrm>
        </p:grpSpPr>
        <p:sp>
          <p:nvSpPr>
            <p:cNvPr id="5" name="Google Shape;214;p6">
              <a:extLst>
                <a:ext uri="{FF2B5EF4-FFF2-40B4-BE49-F238E27FC236}">
                  <a16:creationId xmlns:a16="http://schemas.microsoft.com/office/drawing/2014/main" id="{46824D04-C31C-EE43-131B-267815223FCA}"/>
                </a:ext>
              </a:extLst>
            </p:cNvPr>
            <p:cNvSpPr/>
            <p:nvPr/>
          </p:nvSpPr>
          <p:spPr>
            <a:xfrm>
              <a:off x="969041" y="1934081"/>
              <a:ext cx="2125831" cy="720756"/>
            </a:xfrm>
            <a:prstGeom prst="homePlat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15;p6">
              <a:extLst>
                <a:ext uri="{FF2B5EF4-FFF2-40B4-BE49-F238E27FC236}">
                  <a16:creationId xmlns:a16="http://schemas.microsoft.com/office/drawing/2014/main" id="{6735755B-BA52-C055-F50E-D7F2F0660C38}"/>
                </a:ext>
              </a:extLst>
            </p:cNvPr>
            <p:cNvSpPr/>
            <p:nvPr/>
          </p:nvSpPr>
          <p:spPr>
            <a:xfrm>
              <a:off x="2820213" y="1934081"/>
              <a:ext cx="2125831" cy="720756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16;p6">
              <a:extLst>
                <a:ext uri="{FF2B5EF4-FFF2-40B4-BE49-F238E27FC236}">
                  <a16:creationId xmlns:a16="http://schemas.microsoft.com/office/drawing/2014/main" id="{F4EAFDA8-2EDC-CB37-FF22-0D93C0DFD385}"/>
                </a:ext>
              </a:extLst>
            </p:cNvPr>
            <p:cNvSpPr/>
            <p:nvPr/>
          </p:nvSpPr>
          <p:spPr>
            <a:xfrm>
              <a:off x="4669798" y="1934081"/>
              <a:ext cx="2125832" cy="720756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7;p6">
              <a:extLst>
                <a:ext uri="{FF2B5EF4-FFF2-40B4-BE49-F238E27FC236}">
                  <a16:creationId xmlns:a16="http://schemas.microsoft.com/office/drawing/2014/main" id="{E5D28532-16C4-7FE4-5D3E-EFB37502B224}"/>
                </a:ext>
              </a:extLst>
            </p:cNvPr>
            <p:cNvSpPr/>
            <p:nvPr/>
          </p:nvSpPr>
          <p:spPr>
            <a:xfrm>
              <a:off x="6516208" y="1934081"/>
              <a:ext cx="2125831" cy="720756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8;p6">
              <a:extLst>
                <a:ext uri="{FF2B5EF4-FFF2-40B4-BE49-F238E27FC236}">
                  <a16:creationId xmlns:a16="http://schemas.microsoft.com/office/drawing/2014/main" id="{0F03E692-70CB-B552-4F6E-B530210D01F0}"/>
                </a:ext>
              </a:extLst>
            </p:cNvPr>
            <p:cNvSpPr txBox="1"/>
            <p:nvPr/>
          </p:nvSpPr>
          <p:spPr>
            <a:xfrm>
              <a:off x="1149062" y="2103781"/>
              <a:ext cx="14041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Oriënteren</a:t>
              </a:r>
              <a:endParaRPr dirty="0"/>
            </a:p>
          </p:txBody>
        </p:sp>
        <p:sp>
          <p:nvSpPr>
            <p:cNvPr id="10" name="Google Shape;219;p6">
              <a:extLst>
                <a:ext uri="{FF2B5EF4-FFF2-40B4-BE49-F238E27FC236}">
                  <a16:creationId xmlns:a16="http://schemas.microsoft.com/office/drawing/2014/main" id="{431DB17E-5E6C-0692-3C21-F0E494D585E2}"/>
                </a:ext>
              </a:extLst>
            </p:cNvPr>
            <p:cNvSpPr txBox="1"/>
            <p:nvPr/>
          </p:nvSpPr>
          <p:spPr>
            <a:xfrm>
              <a:off x="3466172" y="2103781"/>
              <a:ext cx="11778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Lezen</a:t>
              </a:r>
              <a:endParaRPr/>
            </a:p>
          </p:txBody>
        </p:sp>
        <p:sp>
          <p:nvSpPr>
            <p:cNvPr id="11" name="Google Shape;220;p6">
              <a:extLst>
                <a:ext uri="{FF2B5EF4-FFF2-40B4-BE49-F238E27FC236}">
                  <a16:creationId xmlns:a16="http://schemas.microsoft.com/office/drawing/2014/main" id="{1F2BA35C-5988-1025-51E5-305C36EB92A8}"/>
                </a:ext>
              </a:extLst>
            </p:cNvPr>
            <p:cNvSpPr txBox="1"/>
            <p:nvPr/>
          </p:nvSpPr>
          <p:spPr>
            <a:xfrm>
              <a:off x="5023301" y="2109455"/>
              <a:ext cx="1730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Beantwoorden</a:t>
              </a:r>
              <a:endParaRPr/>
            </a:p>
          </p:txBody>
        </p:sp>
        <p:sp>
          <p:nvSpPr>
            <p:cNvPr id="12" name="Google Shape;221;p6">
              <a:extLst>
                <a:ext uri="{FF2B5EF4-FFF2-40B4-BE49-F238E27FC236}">
                  <a16:creationId xmlns:a16="http://schemas.microsoft.com/office/drawing/2014/main" id="{5CD83964-27BE-421D-8996-771D644B0B82}"/>
                </a:ext>
              </a:extLst>
            </p:cNvPr>
            <p:cNvSpPr txBox="1"/>
            <p:nvPr/>
          </p:nvSpPr>
          <p:spPr>
            <a:xfrm>
              <a:off x="6911289" y="2097880"/>
              <a:ext cx="1730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Controleren</a:t>
              </a:r>
              <a:endParaRPr/>
            </a:p>
          </p:txBody>
        </p:sp>
      </p:grpSp>
      <p:pic>
        <p:nvPicPr>
          <p:cNvPr id="10242" name="Picture 2" descr="PicturePunches: Meme: Exam Memes">
            <a:extLst>
              <a:ext uri="{FF2B5EF4-FFF2-40B4-BE49-F238E27FC236}">
                <a16:creationId xmlns:a16="http://schemas.microsoft.com/office/drawing/2014/main" id="{47AE6D71-86F5-8822-8F06-5FAC7D48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7" y="4388984"/>
            <a:ext cx="3750127" cy="23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31">
            <a:extLst>
              <a:ext uri="{FF2B5EF4-FFF2-40B4-BE49-F238E27FC236}">
                <a16:creationId xmlns:a16="http://schemas.microsoft.com/office/drawing/2014/main" id="{6B991238-CA57-4335-D7D0-FFFED8384871}"/>
              </a:ext>
            </a:extLst>
          </p:cNvPr>
          <p:cNvSpPr/>
          <p:nvPr/>
        </p:nvSpPr>
        <p:spPr>
          <a:xfrm>
            <a:off x="-3048" y="715755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2268F2-8856-3E42-891D-3B1C58C4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teksten &amp; alinea’s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55C0F2-3C05-8859-AA51-193A27A1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85750" lvl="0" indent="-285750" algn="l" rtl="0">
              <a:lnSpc>
                <a:spcPct val="130000"/>
              </a:lnSpc>
              <a:spcBef>
                <a:spcPts val="933"/>
              </a:spcBef>
              <a:spcAft>
                <a:spcPts val="0"/>
              </a:spcAft>
              <a:buSzPts val="1332"/>
              <a:buFont typeface="Arial"/>
              <a:buNone/>
            </a:pPr>
            <a:r>
              <a:rPr lang="nl-NL" sz="2900" b="1" dirty="0"/>
              <a:t>Oriëntatie op teksten:</a:t>
            </a:r>
            <a:endParaRPr lang="nl-NL" sz="2900" dirty="0"/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2900" dirty="0"/>
              <a:t>Titel, ondertitel, illustratie, tussenkopjes en alinea’s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2900" dirty="0"/>
              <a:t>Bron en tekstsoort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2900" dirty="0"/>
              <a:t>Logische volgordes van alinea’s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Font typeface="Arial"/>
              <a:buNone/>
            </a:pPr>
            <a:r>
              <a:rPr lang="nl-NL" sz="2900" dirty="0"/>
              <a:t>	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933"/>
              </a:spcBef>
              <a:spcAft>
                <a:spcPts val="0"/>
              </a:spcAft>
              <a:buSzPts val="1332"/>
              <a:buFont typeface="Arial"/>
              <a:buNone/>
            </a:pPr>
            <a:r>
              <a:rPr lang="nl-NL" sz="2900" b="1" dirty="0"/>
              <a:t>Standaard tekstopbouw: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2900" dirty="0"/>
              <a:t>Introductie </a:t>
            </a:r>
          </a:p>
          <a:p>
            <a:pPr marL="0" lvl="0" indent="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Font typeface="Arial"/>
              <a:buNone/>
            </a:pPr>
            <a:endParaRPr lang="nl-NL" sz="2900" dirty="0"/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2900" dirty="0"/>
              <a:t>Kern </a:t>
            </a:r>
          </a:p>
          <a:p>
            <a:pPr marL="285750" lvl="0" indent="-210566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None/>
            </a:pPr>
            <a:endParaRPr lang="nl-NL" sz="2900" dirty="0"/>
          </a:p>
          <a:p>
            <a:pPr marL="285750" lvl="0" indent="-285750" algn="l" rtl="0">
              <a:lnSpc>
                <a:spcPct val="130000"/>
              </a:lnSpc>
              <a:spcBef>
                <a:spcPts val="896"/>
              </a:spcBef>
              <a:spcAft>
                <a:spcPts val="0"/>
              </a:spcAft>
              <a:buSzPts val="1184"/>
              <a:buChar char="▶"/>
            </a:pPr>
            <a:r>
              <a:rPr lang="nl-NL" sz="2900" dirty="0"/>
              <a:t>Conclusie</a:t>
            </a:r>
          </a:p>
          <a:p>
            <a:endParaRPr lang="nl-NL" dirty="0"/>
          </a:p>
        </p:txBody>
      </p:sp>
      <p:grpSp>
        <p:nvGrpSpPr>
          <p:cNvPr id="4" name="Google Shape;251;p8">
            <a:extLst>
              <a:ext uri="{FF2B5EF4-FFF2-40B4-BE49-F238E27FC236}">
                <a16:creationId xmlns:a16="http://schemas.microsoft.com/office/drawing/2014/main" id="{1B0AB25D-D9F5-A8DB-CB8C-935B635AEA8C}"/>
              </a:ext>
            </a:extLst>
          </p:cNvPr>
          <p:cNvGrpSpPr/>
          <p:nvPr/>
        </p:nvGrpSpPr>
        <p:grpSpPr>
          <a:xfrm>
            <a:off x="4282115" y="3863975"/>
            <a:ext cx="2016125" cy="2447925"/>
            <a:chOff x="6300192" y="2132856"/>
            <a:chExt cx="2016223" cy="2448272"/>
          </a:xfrm>
        </p:grpSpPr>
        <p:sp>
          <p:nvSpPr>
            <p:cNvPr id="5" name="Google Shape;252;p8">
              <a:extLst>
                <a:ext uri="{FF2B5EF4-FFF2-40B4-BE49-F238E27FC236}">
                  <a16:creationId xmlns:a16="http://schemas.microsoft.com/office/drawing/2014/main" id="{E0596528-23CB-3FFD-900E-F7149D66451E}"/>
                </a:ext>
              </a:extLst>
            </p:cNvPr>
            <p:cNvSpPr/>
            <p:nvPr/>
          </p:nvSpPr>
          <p:spPr>
            <a:xfrm rot="10800000">
              <a:off x="6587543" y="2132856"/>
              <a:ext cx="1728872" cy="2448272"/>
            </a:xfrm>
            <a:prstGeom prst="snip1Rect">
              <a:avLst>
                <a:gd name="adj" fmla="val 16667"/>
              </a:avLst>
            </a:prstGeom>
            <a:noFill/>
            <a:ln w="12700" cap="rnd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" name="Google Shape;253;p8">
              <a:extLst>
                <a:ext uri="{FF2B5EF4-FFF2-40B4-BE49-F238E27FC236}">
                  <a16:creationId xmlns:a16="http://schemas.microsoft.com/office/drawing/2014/main" id="{A8315C7F-6BD9-1A1E-A06E-40D0E9C82DA9}"/>
                </a:ext>
              </a:extLst>
            </p:cNvPr>
            <p:cNvCxnSpPr/>
            <p:nvPr/>
          </p:nvCxnSpPr>
          <p:spPr>
            <a:xfrm>
              <a:off x="6708199" y="2564717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254;p8">
              <a:extLst>
                <a:ext uri="{FF2B5EF4-FFF2-40B4-BE49-F238E27FC236}">
                  <a16:creationId xmlns:a16="http://schemas.microsoft.com/office/drawing/2014/main" id="{2B5878C4-75F5-F59F-2FC8-342168CC5CB3}"/>
                </a:ext>
              </a:extLst>
            </p:cNvPr>
            <p:cNvCxnSpPr/>
            <p:nvPr/>
          </p:nvCxnSpPr>
          <p:spPr>
            <a:xfrm>
              <a:off x="6708199" y="2348787"/>
              <a:ext cx="744574" cy="0"/>
            </a:xfrm>
            <a:prstGeom prst="straightConnector1">
              <a:avLst/>
            </a:prstGeom>
            <a:noFill/>
            <a:ln w="635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255;p8">
              <a:extLst>
                <a:ext uri="{FF2B5EF4-FFF2-40B4-BE49-F238E27FC236}">
                  <a16:creationId xmlns:a16="http://schemas.microsoft.com/office/drawing/2014/main" id="{C00ED12D-B123-F409-D817-1E33218F12BC}"/>
                </a:ext>
              </a:extLst>
            </p:cNvPr>
            <p:cNvCxnSpPr/>
            <p:nvPr/>
          </p:nvCxnSpPr>
          <p:spPr>
            <a:xfrm>
              <a:off x="6708199" y="2709200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256;p8">
              <a:extLst>
                <a:ext uri="{FF2B5EF4-FFF2-40B4-BE49-F238E27FC236}">
                  <a16:creationId xmlns:a16="http://schemas.microsoft.com/office/drawing/2014/main" id="{AC3AA56F-8779-558C-3F9D-85762D5A7EE9}"/>
                </a:ext>
              </a:extLst>
            </p:cNvPr>
            <p:cNvCxnSpPr/>
            <p:nvPr/>
          </p:nvCxnSpPr>
          <p:spPr>
            <a:xfrm>
              <a:off x="6708199" y="2780648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257;p8">
              <a:extLst>
                <a:ext uri="{FF2B5EF4-FFF2-40B4-BE49-F238E27FC236}">
                  <a16:creationId xmlns:a16="http://schemas.microsoft.com/office/drawing/2014/main" id="{8F335CF0-E77A-0123-F2CB-6D1840445B8A}"/>
                </a:ext>
              </a:extLst>
            </p:cNvPr>
            <p:cNvCxnSpPr/>
            <p:nvPr/>
          </p:nvCxnSpPr>
          <p:spPr>
            <a:xfrm>
              <a:off x="6708199" y="2925130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258;p8">
              <a:extLst>
                <a:ext uri="{FF2B5EF4-FFF2-40B4-BE49-F238E27FC236}">
                  <a16:creationId xmlns:a16="http://schemas.microsoft.com/office/drawing/2014/main" id="{4CD40827-B7F5-8F5F-05A1-7944FE1CC37C}"/>
                </a:ext>
              </a:extLst>
            </p:cNvPr>
            <p:cNvCxnSpPr/>
            <p:nvPr/>
          </p:nvCxnSpPr>
          <p:spPr>
            <a:xfrm>
              <a:off x="6708199" y="2996578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259;p8">
              <a:extLst>
                <a:ext uri="{FF2B5EF4-FFF2-40B4-BE49-F238E27FC236}">
                  <a16:creationId xmlns:a16="http://schemas.microsoft.com/office/drawing/2014/main" id="{3EE78C5E-FBBB-3D0F-88CF-2480A3E5B776}"/>
                </a:ext>
              </a:extLst>
            </p:cNvPr>
            <p:cNvCxnSpPr/>
            <p:nvPr/>
          </p:nvCxnSpPr>
          <p:spPr>
            <a:xfrm>
              <a:off x="6708199" y="3069614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260;p8">
              <a:extLst>
                <a:ext uri="{FF2B5EF4-FFF2-40B4-BE49-F238E27FC236}">
                  <a16:creationId xmlns:a16="http://schemas.microsoft.com/office/drawing/2014/main" id="{8B6DB48C-6528-0864-9127-9C3A405C32F1}"/>
                </a:ext>
              </a:extLst>
            </p:cNvPr>
            <p:cNvCxnSpPr/>
            <p:nvPr/>
          </p:nvCxnSpPr>
          <p:spPr>
            <a:xfrm>
              <a:off x="6708199" y="3141061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261;p8">
              <a:extLst>
                <a:ext uri="{FF2B5EF4-FFF2-40B4-BE49-F238E27FC236}">
                  <a16:creationId xmlns:a16="http://schemas.microsoft.com/office/drawing/2014/main" id="{4657D15A-8A23-1451-20B8-F24FE2ED19C6}"/>
                </a:ext>
              </a:extLst>
            </p:cNvPr>
            <p:cNvCxnSpPr/>
            <p:nvPr/>
          </p:nvCxnSpPr>
          <p:spPr>
            <a:xfrm>
              <a:off x="6708199" y="3285544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262;p8">
              <a:extLst>
                <a:ext uri="{FF2B5EF4-FFF2-40B4-BE49-F238E27FC236}">
                  <a16:creationId xmlns:a16="http://schemas.microsoft.com/office/drawing/2014/main" id="{49D1B81C-04AA-0956-55AA-63518CFBDD55}"/>
                </a:ext>
              </a:extLst>
            </p:cNvPr>
            <p:cNvCxnSpPr/>
            <p:nvPr/>
          </p:nvCxnSpPr>
          <p:spPr>
            <a:xfrm>
              <a:off x="6708199" y="3356991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263;p8">
              <a:extLst>
                <a:ext uri="{FF2B5EF4-FFF2-40B4-BE49-F238E27FC236}">
                  <a16:creationId xmlns:a16="http://schemas.microsoft.com/office/drawing/2014/main" id="{2B282616-2A8E-32D9-5AEC-D0204B1B4B29}"/>
                </a:ext>
              </a:extLst>
            </p:cNvPr>
            <p:cNvCxnSpPr/>
            <p:nvPr/>
          </p:nvCxnSpPr>
          <p:spPr>
            <a:xfrm>
              <a:off x="6708199" y="3428440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264;p8">
              <a:extLst>
                <a:ext uri="{FF2B5EF4-FFF2-40B4-BE49-F238E27FC236}">
                  <a16:creationId xmlns:a16="http://schemas.microsoft.com/office/drawing/2014/main" id="{29988F02-0E18-435B-0A48-3477BD95FDE2}"/>
                </a:ext>
              </a:extLst>
            </p:cNvPr>
            <p:cNvCxnSpPr/>
            <p:nvPr/>
          </p:nvCxnSpPr>
          <p:spPr>
            <a:xfrm>
              <a:off x="6708199" y="3501475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265;p8">
              <a:extLst>
                <a:ext uri="{FF2B5EF4-FFF2-40B4-BE49-F238E27FC236}">
                  <a16:creationId xmlns:a16="http://schemas.microsoft.com/office/drawing/2014/main" id="{289B3730-E90F-C863-7684-D5612BCF49A5}"/>
                </a:ext>
              </a:extLst>
            </p:cNvPr>
            <p:cNvCxnSpPr/>
            <p:nvPr/>
          </p:nvCxnSpPr>
          <p:spPr>
            <a:xfrm>
              <a:off x="6708199" y="3572922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266;p8">
              <a:extLst>
                <a:ext uri="{FF2B5EF4-FFF2-40B4-BE49-F238E27FC236}">
                  <a16:creationId xmlns:a16="http://schemas.microsoft.com/office/drawing/2014/main" id="{0552678D-BEE0-A3BF-D646-1C7363BD4D19}"/>
                </a:ext>
              </a:extLst>
            </p:cNvPr>
            <p:cNvCxnSpPr/>
            <p:nvPr/>
          </p:nvCxnSpPr>
          <p:spPr>
            <a:xfrm>
              <a:off x="6708199" y="3644370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67;p8">
              <a:extLst>
                <a:ext uri="{FF2B5EF4-FFF2-40B4-BE49-F238E27FC236}">
                  <a16:creationId xmlns:a16="http://schemas.microsoft.com/office/drawing/2014/main" id="{157F6577-541E-BBD6-E30D-1DD2D0C17624}"/>
                </a:ext>
              </a:extLst>
            </p:cNvPr>
            <p:cNvCxnSpPr/>
            <p:nvPr/>
          </p:nvCxnSpPr>
          <p:spPr>
            <a:xfrm>
              <a:off x="6708199" y="3717406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68;p8">
              <a:extLst>
                <a:ext uri="{FF2B5EF4-FFF2-40B4-BE49-F238E27FC236}">
                  <a16:creationId xmlns:a16="http://schemas.microsoft.com/office/drawing/2014/main" id="{4E12980E-EF44-B16E-3B02-05787F0090DD}"/>
                </a:ext>
              </a:extLst>
            </p:cNvPr>
            <p:cNvCxnSpPr/>
            <p:nvPr/>
          </p:nvCxnSpPr>
          <p:spPr>
            <a:xfrm>
              <a:off x="6708199" y="3788853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69;p8">
              <a:extLst>
                <a:ext uri="{FF2B5EF4-FFF2-40B4-BE49-F238E27FC236}">
                  <a16:creationId xmlns:a16="http://schemas.microsoft.com/office/drawing/2014/main" id="{D4624C01-726C-0785-0471-7F9CC77B0059}"/>
                </a:ext>
              </a:extLst>
            </p:cNvPr>
            <p:cNvCxnSpPr/>
            <p:nvPr/>
          </p:nvCxnSpPr>
          <p:spPr>
            <a:xfrm>
              <a:off x="6708199" y="3933336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70;p8">
              <a:extLst>
                <a:ext uri="{FF2B5EF4-FFF2-40B4-BE49-F238E27FC236}">
                  <a16:creationId xmlns:a16="http://schemas.microsoft.com/office/drawing/2014/main" id="{CB1E4F32-C48B-AC2C-5F6B-97B953800BFE}"/>
                </a:ext>
              </a:extLst>
            </p:cNvPr>
            <p:cNvCxnSpPr/>
            <p:nvPr/>
          </p:nvCxnSpPr>
          <p:spPr>
            <a:xfrm>
              <a:off x="6708199" y="4004783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71;p8">
              <a:extLst>
                <a:ext uri="{FF2B5EF4-FFF2-40B4-BE49-F238E27FC236}">
                  <a16:creationId xmlns:a16="http://schemas.microsoft.com/office/drawing/2014/main" id="{D90F45A1-4D14-8A04-D442-4B20FF2078CF}"/>
                </a:ext>
              </a:extLst>
            </p:cNvPr>
            <p:cNvCxnSpPr/>
            <p:nvPr/>
          </p:nvCxnSpPr>
          <p:spPr>
            <a:xfrm>
              <a:off x="6708199" y="4077819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72;p8">
              <a:extLst>
                <a:ext uri="{FF2B5EF4-FFF2-40B4-BE49-F238E27FC236}">
                  <a16:creationId xmlns:a16="http://schemas.microsoft.com/office/drawing/2014/main" id="{AA815D60-6681-D42D-619A-46005690D002}"/>
                </a:ext>
              </a:extLst>
            </p:cNvPr>
            <p:cNvCxnSpPr/>
            <p:nvPr/>
          </p:nvCxnSpPr>
          <p:spPr>
            <a:xfrm>
              <a:off x="6708199" y="4149267"/>
              <a:ext cx="1511373" cy="0"/>
            </a:xfrm>
            <a:prstGeom prst="straightConnector1">
              <a:avLst/>
            </a:prstGeom>
            <a:noFill/>
            <a:ln w="254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73;p8">
              <a:extLst>
                <a:ext uri="{FF2B5EF4-FFF2-40B4-BE49-F238E27FC236}">
                  <a16:creationId xmlns:a16="http://schemas.microsoft.com/office/drawing/2014/main" id="{69E7F3DB-5597-FCAD-1B0A-8B2B7211C264}"/>
                </a:ext>
              </a:extLst>
            </p:cNvPr>
            <p:cNvSpPr/>
            <p:nvPr/>
          </p:nvSpPr>
          <p:spPr>
            <a:xfrm>
              <a:off x="6300192" y="2517085"/>
              <a:ext cx="190509" cy="287378"/>
            </a:xfrm>
            <a:prstGeom prst="leftBracket">
              <a:avLst>
                <a:gd name="adj" fmla="val 8333"/>
              </a:avLst>
            </a:prstGeom>
            <a:noFill/>
            <a:ln w="381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;p8">
              <a:extLst>
                <a:ext uri="{FF2B5EF4-FFF2-40B4-BE49-F238E27FC236}">
                  <a16:creationId xmlns:a16="http://schemas.microsoft.com/office/drawing/2014/main" id="{7ED1F63A-E5FA-551F-D0DF-D2B9FE652686}"/>
                </a:ext>
              </a:extLst>
            </p:cNvPr>
            <p:cNvSpPr/>
            <p:nvPr/>
          </p:nvSpPr>
          <p:spPr>
            <a:xfrm>
              <a:off x="6304954" y="2864797"/>
              <a:ext cx="177809" cy="936758"/>
            </a:xfrm>
            <a:prstGeom prst="leftBracket">
              <a:avLst>
                <a:gd name="adj" fmla="val 8333"/>
              </a:avLst>
            </a:prstGeom>
            <a:noFill/>
            <a:ln w="381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;p8">
              <a:extLst>
                <a:ext uri="{FF2B5EF4-FFF2-40B4-BE49-F238E27FC236}">
                  <a16:creationId xmlns:a16="http://schemas.microsoft.com/office/drawing/2014/main" id="{548E034A-0328-FF7B-327E-B0F80B65A36B}"/>
                </a:ext>
              </a:extLst>
            </p:cNvPr>
            <p:cNvSpPr/>
            <p:nvPr/>
          </p:nvSpPr>
          <p:spPr>
            <a:xfrm>
              <a:off x="6300192" y="3933336"/>
              <a:ext cx="217498" cy="330247"/>
            </a:xfrm>
            <a:prstGeom prst="leftBracket">
              <a:avLst>
                <a:gd name="adj" fmla="val 8333"/>
              </a:avLst>
            </a:prstGeom>
            <a:noFill/>
            <a:ln w="38100" cap="flat" cmpd="sng">
              <a:solidFill>
                <a:srgbClr val="0101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" name="Google Shape;276;p8">
            <a:extLst>
              <a:ext uri="{FF2B5EF4-FFF2-40B4-BE49-F238E27FC236}">
                <a16:creationId xmlns:a16="http://schemas.microsoft.com/office/drawing/2014/main" id="{609E3D0A-A2B8-9998-C6DD-41E1CA42BDFD}"/>
              </a:ext>
            </a:extLst>
          </p:cNvPr>
          <p:cNvCxnSpPr/>
          <p:nvPr/>
        </p:nvCxnSpPr>
        <p:spPr>
          <a:xfrm>
            <a:off x="2800705" y="4295850"/>
            <a:ext cx="1008063" cy="0"/>
          </a:xfrm>
          <a:prstGeom prst="straightConnector1">
            <a:avLst/>
          </a:prstGeom>
          <a:noFill/>
          <a:ln w="38100" cap="flat" cmpd="sng">
            <a:solidFill>
              <a:srgbClr val="010154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" name="Google Shape;277;p8">
            <a:extLst>
              <a:ext uri="{FF2B5EF4-FFF2-40B4-BE49-F238E27FC236}">
                <a16:creationId xmlns:a16="http://schemas.microsoft.com/office/drawing/2014/main" id="{A69CB611-9B01-32AF-EAE5-61484840B39D}"/>
              </a:ext>
            </a:extLst>
          </p:cNvPr>
          <p:cNvCxnSpPr/>
          <p:nvPr/>
        </p:nvCxnSpPr>
        <p:spPr>
          <a:xfrm>
            <a:off x="2800705" y="5087938"/>
            <a:ext cx="1008063" cy="0"/>
          </a:xfrm>
          <a:prstGeom prst="straightConnector1">
            <a:avLst/>
          </a:prstGeom>
          <a:noFill/>
          <a:ln w="38100" cap="flat" cmpd="sng">
            <a:solidFill>
              <a:srgbClr val="010154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" name="Google Shape;278;p8">
            <a:extLst>
              <a:ext uri="{FF2B5EF4-FFF2-40B4-BE49-F238E27FC236}">
                <a16:creationId xmlns:a16="http://schemas.microsoft.com/office/drawing/2014/main" id="{F45BBDAC-1072-EAB3-016F-502DE56196E7}"/>
              </a:ext>
            </a:extLst>
          </p:cNvPr>
          <p:cNvCxnSpPr/>
          <p:nvPr/>
        </p:nvCxnSpPr>
        <p:spPr>
          <a:xfrm>
            <a:off x="2728697" y="6024042"/>
            <a:ext cx="1008063" cy="0"/>
          </a:xfrm>
          <a:prstGeom prst="straightConnector1">
            <a:avLst/>
          </a:prstGeom>
          <a:noFill/>
          <a:ln w="38100" cap="flat" cmpd="sng">
            <a:solidFill>
              <a:srgbClr val="010154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9218" name="Picture 2" descr="60 Exam Memes That Will Make You Laugh Instead Of Cry">
            <a:extLst>
              <a:ext uri="{FF2B5EF4-FFF2-40B4-BE49-F238E27FC236}">
                <a16:creationId xmlns:a16="http://schemas.microsoft.com/office/drawing/2014/main" id="{6E8B52B6-04F4-56D3-8B34-57AD790D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23" y="1765174"/>
            <a:ext cx="3174926" cy="44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9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52E80BA-5A4B-38E3-1C7F-44A29F542D29}"/>
              </a:ext>
            </a:extLst>
          </p:cNvPr>
          <p:cNvSpPr/>
          <p:nvPr/>
        </p:nvSpPr>
        <p:spPr>
          <a:xfrm>
            <a:off x="-3048" y="691263"/>
            <a:ext cx="12192000" cy="69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0C4844-F925-BCCA-AD59-5555139D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teksten &amp; alinea’s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C63D2-43BD-3C73-1EB8-20D329E3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nl-NL" sz="2000" dirty="0"/>
              <a:t>(meestal) Eén </a:t>
            </a:r>
            <a:r>
              <a:rPr lang="nl-NL" sz="2000" u="sng" dirty="0"/>
              <a:t>kernzin</a:t>
            </a:r>
            <a:r>
              <a:rPr lang="nl-NL" sz="2000" dirty="0"/>
              <a:t> per alinea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nl-NL" sz="2000" u="sng" dirty="0"/>
              <a:t>Kernzin</a:t>
            </a:r>
            <a:r>
              <a:rPr lang="nl-NL" sz="2000" dirty="0"/>
              <a:t> (bijna) altijd eerste of laatste zin van de alinea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nl-NL" sz="2000" dirty="0"/>
              <a:t>De rest van de alinea geeft bijv. een oplossing voor, voorbeelden bij of uitleg van de kernzin</a:t>
            </a:r>
            <a:endParaRPr lang="nl-NL" b="1" dirty="0"/>
          </a:p>
          <a:p>
            <a:pPr marL="285750" lvl="0" indent="-28575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nl-NL" sz="2400" b="1" u="sng" dirty="0"/>
              <a:t>LEES DUS ALTIJD EERST DE EERSTE EN LAATSTE ZIN VAN EEN ALINEA </a:t>
            </a:r>
            <a:endParaRPr lang="nl-NL" sz="2000" b="1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nl-NL" sz="2000" b="1" dirty="0"/>
              <a:t>Voorbeeld</a:t>
            </a:r>
          </a:p>
          <a:p>
            <a:endParaRPr lang="nl-NL" dirty="0"/>
          </a:p>
        </p:txBody>
      </p:sp>
      <p:sp>
        <p:nvSpPr>
          <p:cNvPr id="4" name="Google Shape;284;p9">
            <a:extLst>
              <a:ext uri="{FF2B5EF4-FFF2-40B4-BE49-F238E27FC236}">
                <a16:creationId xmlns:a16="http://schemas.microsoft.com/office/drawing/2014/main" id="{ED217B9A-F8AC-816F-2BC8-21BBD0104C6B}"/>
              </a:ext>
            </a:extLst>
          </p:cNvPr>
          <p:cNvSpPr/>
          <p:nvPr/>
        </p:nvSpPr>
        <p:spPr>
          <a:xfrm>
            <a:off x="2309731" y="4452938"/>
            <a:ext cx="8208962" cy="1724025"/>
          </a:xfrm>
          <a:prstGeom prst="roundRect">
            <a:avLst>
              <a:gd name="adj" fmla="val 16667"/>
            </a:avLst>
          </a:prstGeom>
          <a:solidFill>
            <a:srgbClr val="FCF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We see beauty through filters shaped by our values and beliefs. Some people think wind turbines are ugly. I think smokestacks, smog, acid rain, coal-fired power plants and climate change are ugly. I think windmills are beautiful.</a:t>
            </a:r>
          </a:p>
        </p:txBody>
      </p:sp>
      <p:pic>
        <p:nvPicPr>
          <p:cNvPr id="8194" name="Picture 2" descr="Best Memes English 2024 | favors.com">
            <a:extLst>
              <a:ext uri="{FF2B5EF4-FFF2-40B4-BE49-F238E27FC236}">
                <a16:creationId xmlns:a16="http://schemas.microsoft.com/office/drawing/2014/main" id="{DE0A808B-6CE9-56CC-2144-9BD6038B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793" y="242887"/>
            <a:ext cx="3631583" cy="27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558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f1aeb4-c791-4ca6-89e1-6ec37a72fe59" xsi:nil="true"/>
    <lcf76f155ced4ddcb4097134ff3c332f xmlns="42c6ca5a-0390-4664-b443-d45878f611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A0034BA78744497E1034C3F940FF7" ma:contentTypeVersion="15" ma:contentTypeDescription="Een nieuw document maken." ma:contentTypeScope="" ma:versionID="cd691b2664437e877c964e951617b019">
  <xsd:schema xmlns:xsd="http://www.w3.org/2001/XMLSchema" xmlns:xs="http://www.w3.org/2001/XMLSchema" xmlns:p="http://schemas.microsoft.com/office/2006/metadata/properties" xmlns:ns2="42c6ca5a-0390-4664-b443-d45878f61134" xmlns:ns3="5ff1aeb4-c791-4ca6-89e1-6ec37a72fe59" targetNamespace="http://schemas.microsoft.com/office/2006/metadata/properties" ma:root="true" ma:fieldsID="e4c3f47b110ff03f11762d846e67cb73" ns2:_="" ns3:_="">
    <xsd:import namespace="42c6ca5a-0390-4664-b443-d45878f61134"/>
    <xsd:import namespace="5ff1aeb4-c791-4ca6-89e1-6ec37a72f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6ca5a-0390-4664-b443-d45878f61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229ee27-d777-417d-abe4-2dc6b9d333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1aeb4-c791-4ca6-89e1-6ec37a72fe5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f1ce3bb-328a-4f25-8e6c-0906a19a8007}" ma:internalName="TaxCatchAll" ma:showField="CatchAllData" ma:web="5ff1aeb4-c791-4ca6-89e1-6ec37a72f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1F11E-8D12-46C9-A746-1D370E72B7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82C05-2247-4BB4-BC2E-1B4CA12A2BCE}">
  <ds:schemaRefs>
    <ds:schemaRef ds:uri="http://schemas.microsoft.com/office/2006/metadata/properties"/>
    <ds:schemaRef ds:uri="http://schemas.microsoft.com/office/infopath/2007/PartnerControls"/>
    <ds:schemaRef ds:uri="5ff1aeb4-c791-4ca6-89e1-6ec37a72fe59"/>
    <ds:schemaRef ds:uri="42c6ca5a-0390-4664-b443-d45878f61134"/>
  </ds:schemaRefs>
</ds:datastoreItem>
</file>

<file path=customXml/itemProps3.xml><?xml version="1.0" encoding="utf-8"?>
<ds:datastoreItem xmlns:ds="http://schemas.openxmlformats.org/officeDocument/2006/customXml" ds:itemID="{A336CE1F-D8FA-4EF1-A6C0-7AF1465E6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6ca5a-0390-4664-b443-d45878f61134"/>
    <ds:schemaRef ds:uri="5ff1aeb4-c791-4ca6-89e1-6ec37a72f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Breedbeeld</PresentationFormat>
  <Paragraphs>112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Kantoorthema</vt:lpstr>
      <vt:lpstr>Examen Engels 2024</vt:lpstr>
      <vt:lpstr>Planning </vt:lpstr>
      <vt:lpstr>Planning </vt:lpstr>
      <vt:lpstr>Koppelen eindexamensite</vt:lpstr>
      <vt:lpstr>Opbouw examen</vt:lpstr>
      <vt:lpstr>Puntensysteem </vt:lpstr>
      <vt:lpstr>Stappenplan</vt:lpstr>
      <vt:lpstr>Opbouw teksten &amp; alinea’s </vt:lpstr>
      <vt:lpstr>Opbouw teksten &amp; alinea’s </vt:lpstr>
      <vt:lpstr>Opbouw teksten &amp; alinea’s </vt:lpstr>
      <vt:lpstr>Leesstrategieën </vt:lpstr>
      <vt:lpstr>Moeilijke woorden </vt:lpstr>
      <vt:lpstr>Tips &amp; tricks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Engels 2024</dc:title>
  <dc:creator>Yoeri van Helvoirt</dc:creator>
  <cp:lastModifiedBy>Yoeri van Helvoirt</cp:lastModifiedBy>
  <cp:revision>1</cp:revision>
  <dcterms:created xsi:type="dcterms:W3CDTF">2024-02-28T12:51:51Z</dcterms:created>
  <dcterms:modified xsi:type="dcterms:W3CDTF">2025-02-28T10:53:21Z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2024-02-28T14:03:43Z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1f4f4370-c02e-42a5-a6fa-d143b58f9638</vt:lpwstr>
  </property>
  <property fmtid="{D5CDD505-2E9C-101B-9397-08002B2CF9AE}" pid="8" name="MSIP_Label_415030db-5b96-4a80-bef5-9bbf300e0d2e_ContentBits">
    <vt:lpwstr>0</vt:lpwstr>
  </property>
  <property fmtid="{D5CDD505-2E9C-101B-9397-08002B2CF9AE}" pid="9" name="ContentTypeId">
    <vt:lpwstr>0x0101008B9A0034BA78744497E1034C3F940FF7</vt:lpwstr>
  </property>
  <property fmtid="{D5CDD505-2E9C-101B-9397-08002B2CF9AE}" pid="10" name="MediaServiceImageTags">
    <vt:lpwstr/>
  </property>
</Properties>
</file>